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64" r:id="rId3"/>
    <p:sldId id="258" r:id="rId4"/>
    <p:sldId id="265" r:id="rId5"/>
    <p:sldId id="259" r:id="rId6"/>
    <p:sldId id="266" r:id="rId7"/>
    <p:sldId id="267" r:id="rId8"/>
    <p:sldId id="268" r:id="rId9"/>
    <p:sldId id="269" r:id="rId10"/>
    <p:sldId id="270" r:id="rId11"/>
    <p:sldId id="260" r:id="rId12"/>
    <p:sldId id="261" r:id="rId13"/>
    <p:sldId id="262" r:id="rId14"/>
    <p:sldId id="263" r:id="rId15"/>
    <p:sldId id="271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60DE5-88BF-4C28-9501-E794DAE98B7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3A4E7-9ECC-4F91-A907-2E199A5B1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92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3A4E7-9ECC-4F91-A907-2E199A5B1A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9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3A4E7-9ECC-4F91-A907-2E199A5B1A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6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2A07-47CE-41AE-932F-D7231E051783}" type="datetime1">
              <a:rPr lang="id-ID" smtClean="0"/>
              <a:t>28/10/2019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Kejaksaan Negeri Kabupaten Madiun</a:t>
            </a:r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AF0A-7A77-424C-A5FA-EB5E267AAA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CE55-A1F8-48C1-ACA1-9DBE5BDD2C4A}" type="datetime1">
              <a:rPr lang="id-ID" smtClean="0"/>
              <a:t>28/10/2019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Kejaksaan Negeri Kabupaten Madiun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AF0A-7A77-424C-A5FA-EB5E267AAA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6A11-FE4C-49B4-A728-4D1408121380}" type="datetime1">
              <a:rPr lang="id-ID" smtClean="0"/>
              <a:t>28/10/2019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Kejaksaan Negeri Kabupaten Madiun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AF0A-7A77-424C-A5FA-EB5E267AAA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E79CE-0653-4522-9A9A-527FBE819506}" type="datetime1">
              <a:rPr lang="id-ID" smtClean="0"/>
              <a:t>28/10/2019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Kejaksaan Negeri Kabupaten Madiun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AF0A-7A77-424C-A5FA-EB5E267AAA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C87B-B062-47FA-8E80-73F251FF4BA4}" type="datetime1">
              <a:rPr lang="id-ID" smtClean="0"/>
              <a:t>28/10/2019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Kejaksaan Negeri Kabupaten Madiun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AF0A-7A77-424C-A5FA-EB5E267AAA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AF71-18B8-426E-83D3-A8927CBF72F7}" type="datetime1">
              <a:rPr lang="id-ID" smtClean="0"/>
              <a:t>28/10/2019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Kejaksaan Negeri Kabupaten Madiun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AF0A-7A77-424C-A5FA-EB5E267AAA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74CF-B77B-43D6-9068-6FCE10CFE2B1}" type="datetime1">
              <a:rPr lang="id-ID" smtClean="0"/>
              <a:t>28/10/2019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Kejaksaan Negeri Kabupaten Madiun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AF0A-7A77-424C-A5FA-EB5E267AAA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9977-1395-4B9F-BB88-57AA504A515C}" type="datetime1">
              <a:rPr lang="id-ID" smtClean="0"/>
              <a:t>28/10/2019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Kejaksaan Negeri Kabupaten Madiun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AF0A-7A77-424C-A5FA-EB5E267AAA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DA34-A1AD-4572-B266-28828C12ADD9}" type="datetime1">
              <a:rPr lang="id-ID" smtClean="0"/>
              <a:t>28/10/2019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Kejaksaan Negeri Kabupaten Madiun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AF0A-7A77-424C-A5FA-EB5E267AAA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9412-1440-4E89-8884-029C30249199}" type="datetime1">
              <a:rPr lang="id-ID" smtClean="0"/>
              <a:t>28/10/2019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Kejaksaan Negeri Kabupaten Madiun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AF0A-7A77-424C-A5FA-EB5E267AAA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1FF9-1B18-4579-8285-1625613EF1A4}" type="datetime1">
              <a:rPr lang="id-ID" smtClean="0"/>
              <a:t>28/10/2019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Kejaksaan Negeri Kabupaten Madiun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2CAF0A-7A77-424C-A5FA-EB5E267AAA6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A157C6-8479-4A4E-AED6-AF22FE6B2B31}" type="datetime1">
              <a:rPr lang="id-ID" smtClean="0"/>
              <a:t>28/10/2019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d-ID" smtClean="0"/>
              <a:t>Kejaksaan Negeri Kabupaten Madiun</a:t>
            </a: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2CAF0A-7A77-424C-A5FA-EB5E267AAA62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v-SE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PENYAMPAIAN MATERI</a:t>
            </a:r>
            <a:endParaRPr lang="id-ID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623" y="1611026"/>
            <a:ext cx="7606016" cy="471357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JENIS / BENTUK </a:t>
            </a:r>
            <a:endParaRPr lang="id-ID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id-ID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TINDAK PIDANA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KORUPSI</a:t>
            </a:r>
          </a:p>
          <a:p>
            <a:pPr algn="ctr">
              <a:buNone/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DALAM UUTPK</a:t>
            </a:r>
          </a:p>
          <a:p>
            <a:pPr algn="ctr">
              <a:buNone/>
              <a:defRPr/>
            </a:pPr>
            <a:endParaRPr lang="id-ID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id-ID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id-ID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id-ID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id-ID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id-ID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sv-SE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DISAMPAIKAN OLEH</a:t>
            </a:r>
            <a:r>
              <a:rPr lang="id-ID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 PIDANA KHUSUS</a:t>
            </a:r>
            <a:endParaRPr lang="id-ID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id-ID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KEJAKSAAN NEGERI KABUPATEN MADIUN</a:t>
            </a:r>
          </a:p>
          <a:p>
            <a:pPr algn="ctr">
              <a:buNone/>
              <a:defRPr/>
            </a:pP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Senin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28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Oktober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2019</a:t>
            </a:r>
            <a:endParaRPr lang="id-ID" dirty="0">
              <a:solidFill>
                <a:srgbClr val="002060"/>
              </a:solidFill>
            </a:endParaRPr>
          </a:p>
          <a:p>
            <a:pPr>
              <a:buNone/>
            </a:pPr>
            <a:endParaRPr lang="id-ID" sz="2300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25280" cy="365125"/>
          </a:xfrm>
        </p:spPr>
        <p:txBody>
          <a:bodyPr/>
          <a:lstStyle/>
          <a:p>
            <a:pPr algn="ctr"/>
            <a:r>
              <a:rPr lang="id-ID" sz="1800" dirty="0" smtClean="0">
                <a:solidFill>
                  <a:srgbClr val="FFFF00"/>
                </a:solidFill>
                <a:latin typeface="Vivaldi" pitchFamily="66" charset="0"/>
                <a:cs typeface="Arial" pitchFamily="34" charset="0"/>
              </a:rPr>
              <a:t>Kejaksaan Negeri Kabupaten Madiun</a:t>
            </a:r>
            <a:endParaRPr lang="id-ID" sz="1800" dirty="0">
              <a:solidFill>
                <a:srgbClr val="FFFF00"/>
              </a:solidFill>
              <a:latin typeface="Vivaldi" pitchFamily="66" charset="0"/>
              <a:cs typeface="Arial" pitchFamily="34" charset="0"/>
            </a:endParaRPr>
          </a:p>
        </p:txBody>
      </p:sp>
      <p:pic>
        <p:nvPicPr>
          <p:cNvPr id="5" name="Picture 2" descr="E:\Kejaksaan Agung RI Vector logo Full C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941714"/>
            <a:ext cx="2596640" cy="1711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Bentuk</a:t>
            </a:r>
            <a:r>
              <a:rPr lang="en-US" sz="4000" dirty="0" smtClean="0">
                <a:solidFill>
                  <a:schemeClr val="bg1"/>
                </a:solidFill>
              </a:rPr>
              <a:t> / </a:t>
            </a:r>
            <a:r>
              <a:rPr lang="en-US" sz="4000" dirty="0" err="1" smtClean="0">
                <a:solidFill>
                  <a:schemeClr val="bg1"/>
                </a:solidFill>
              </a:rPr>
              <a:t>Jenis</a:t>
            </a:r>
            <a:r>
              <a:rPr lang="en-US" sz="4000" dirty="0" smtClean="0">
                <a:solidFill>
                  <a:schemeClr val="bg1"/>
                </a:solidFill>
              </a:rPr>
              <a:t> TPK </a:t>
            </a:r>
            <a:r>
              <a:rPr lang="en-US" sz="4000" dirty="0" err="1" smtClean="0">
                <a:solidFill>
                  <a:schemeClr val="bg1"/>
                </a:solidFill>
              </a:rPr>
              <a:t>dalam</a:t>
            </a:r>
            <a:r>
              <a:rPr lang="en-US" sz="4000" dirty="0" smtClean="0">
                <a:solidFill>
                  <a:schemeClr val="bg1"/>
                </a:solidFill>
              </a:rPr>
              <a:t> UU No. 31 </a:t>
            </a:r>
            <a:r>
              <a:rPr lang="en-US" sz="4000" dirty="0" err="1" smtClean="0">
                <a:solidFill>
                  <a:schemeClr val="bg1"/>
                </a:solidFill>
              </a:rPr>
              <a:t>Tahun</a:t>
            </a:r>
            <a:r>
              <a:rPr lang="en-US" sz="4000" dirty="0" smtClean="0">
                <a:solidFill>
                  <a:schemeClr val="bg1"/>
                </a:solidFill>
              </a:rPr>
              <a:t> 1999 </a:t>
            </a:r>
            <a:r>
              <a:rPr lang="en-US" sz="4000" dirty="0" err="1" smtClean="0">
                <a:solidFill>
                  <a:schemeClr val="bg1"/>
                </a:solidFill>
              </a:rPr>
              <a:t>jo</a:t>
            </a:r>
            <a:r>
              <a:rPr lang="en-US" sz="4000" dirty="0" smtClean="0">
                <a:solidFill>
                  <a:schemeClr val="bg1"/>
                </a:solidFill>
              </a:rPr>
              <a:t> UU No.20 </a:t>
            </a:r>
            <a:r>
              <a:rPr lang="en-US" sz="4000" dirty="0" err="1" smtClean="0">
                <a:solidFill>
                  <a:schemeClr val="bg1"/>
                </a:solidFill>
              </a:rPr>
              <a:t>Tahun</a:t>
            </a:r>
            <a:r>
              <a:rPr lang="en-US" sz="4000" dirty="0" smtClean="0">
                <a:solidFill>
                  <a:schemeClr val="bg1"/>
                </a:solidFill>
              </a:rPr>
              <a:t> 2001.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Benturan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:</a:t>
            </a:r>
          </a:p>
          <a:p>
            <a:pPr marL="755650" indent="-457200"/>
            <a:r>
              <a:rPr lang="en-US" dirty="0" err="1" smtClean="0"/>
              <a:t>Pasal</a:t>
            </a:r>
            <a:r>
              <a:rPr lang="en-US" dirty="0" smtClean="0"/>
              <a:t> 12 </a:t>
            </a:r>
            <a:r>
              <a:rPr lang="en-US" dirty="0" err="1" smtClean="0"/>
              <a:t>huruf</a:t>
            </a:r>
            <a:r>
              <a:rPr lang="en-US" dirty="0" smtClean="0"/>
              <a:t> :</a:t>
            </a:r>
          </a:p>
          <a:p>
            <a:pPr marL="1314450" indent="-571500" algn="just">
              <a:buAutoNum type="romanLcPeriod"/>
            </a:pPr>
            <a:r>
              <a:rPr lang="en-US" dirty="0" smtClean="0"/>
              <a:t>PN/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pemborongan</a:t>
            </a:r>
            <a:r>
              <a:rPr lang="en-US" dirty="0"/>
              <a:t>, </a:t>
            </a:r>
            <a:r>
              <a:rPr lang="en-US" dirty="0" err="1"/>
              <a:t>pengadaan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persewaan</a:t>
            </a:r>
            <a:r>
              <a:rPr lang="en-US" dirty="0"/>
              <a:t>,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ditugaskan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mengawasinya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Gratifikasi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pPr marL="755650" indent="-457200"/>
            <a:r>
              <a:rPr lang="en-US" dirty="0" err="1"/>
              <a:t>Pasal</a:t>
            </a:r>
            <a:r>
              <a:rPr lang="en-US" dirty="0"/>
              <a:t> 12 B </a:t>
            </a:r>
            <a:r>
              <a:rPr lang="en-US" dirty="0" err="1"/>
              <a:t>jo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12 C :</a:t>
            </a:r>
          </a:p>
          <a:p>
            <a:pPr marL="742950" indent="0">
              <a:buNone/>
            </a:pPr>
            <a:endParaRPr lang="en-US" dirty="0" smtClean="0"/>
          </a:p>
          <a:p>
            <a:pPr marL="755650" indent="-457200"/>
            <a:endParaRPr lang="en-US" dirty="0" smtClean="0"/>
          </a:p>
          <a:p>
            <a:pPr marL="29845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1800" i="1" dirty="0" smtClean="0">
                <a:solidFill>
                  <a:srgbClr val="FFFF00"/>
                </a:solidFill>
                <a:latin typeface="Vivaldi" panose="03020602050506090804" pitchFamily="66" charset="0"/>
              </a:rPr>
              <a:t>Kejaksaan Negeri Kabupaten Madiun</a:t>
            </a:r>
            <a:endParaRPr lang="id-ID" sz="1800" i="1" dirty="0">
              <a:solidFill>
                <a:srgbClr val="FFFF00"/>
              </a:solidFill>
              <a:latin typeface="Vivaldi" panose="0302060205050609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26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Titik Rawan Korupsi (Umum)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6659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SzPct val="50000"/>
              <a:buFont typeface="Wingdings" pitchFamily="2" charset="2"/>
              <a:buChar char="v"/>
              <a:defRPr/>
            </a:pPr>
            <a:r>
              <a:rPr lang="id-ID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Belanja fiktif</a:t>
            </a:r>
          </a:p>
          <a:p>
            <a:pPr eaLnBrk="1" hangingPunct="1">
              <a:buSzPct val="50000"/>
              <a:buFont typeface="Wingdings" pitchFamily="2" charset="2"/>
              <a:buChar char="v"/>
              <a:defRPr/>
            </a:pPr>
            <a:r>
              <a:rPr lang="id-ID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Kuitansi fiktif</a:t>
            </a:r>
          </a:p>
          <a:p>
            <a:pPr eaLnBrk="1" hangingPunct="1">
              <a:buSzPct val="50000"/>
              <a:buFont typeface="Wingdings" pitchFamily="2" charset="2"/>
              <a:buChar char="v"/>
              <a:defRPr/>
            </a:pPr>
            <a:r>
              <a:rPr lang="id-ID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Mark Up harga</a:t>
            </a:r>
          </a:p>
          <a:p>
            <a:pPr eaLnBrk="1" hangingPunct="1">
              <a:buSzPct val="50000"/>
              <a:buFont typeface="Wingdings" pitchFamily="2" charset="2"/>
              <a:buChar char="v"/>
              <a:defRPr/>
            </a:pPr>
            <a:r>
              <a:rPr lang="id-ID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Perjalanan dinas fiktif</a:t>
            </a:r>
          </a:p>
          <a:p>
            <a:pPr eaLnBrk="1" hangingPunct="1">
              <a:buSzPct val="50000"/>
              <a:buFont typeface="Wingdings" pitchFamily="2" charset="2"/>
              <a:buChar char="v"/>
              <a:defRPr/>
            </a:pPr>
            <a:r>
              <a:rPr lang="id-ID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Suap menyuap berkaitan dengan tugas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 jabatan (percepatan proses)</a:t>
            </a:r>
          </a:p>
          <a:p>
            <a:pPr eaLnBrk="1" hangingPunct="1">
              <a:buSzPct val="50000"/>
              <a:buFont typeface="Wingdings" pitchFamily="2" charset="2"/>
              <a:buChar char="v"/>
              <a:defRPr/>
            </a:pP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Pembuatan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daftar-daftar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fiktif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palsu</a:t>
            </a:r>
            <a:endParaRPr lang="id-ID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Clr>
                <a:srgbClr val="FF3399"/>
              </a:buClr>
              <a:buFont typeface="Wingdings" pitchFamily="2" charset="2"/>
              <a:buNone/>
              <a:defRPr/>
            </a:pPr>
            <a:endParaRPr lang="en-US" sz="2800" b="1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353272" cy="365125"/>
          </a:xfrm>
        </p:spPr>
        <p:txBody>
          <a:bodyPr/>
          <a:lstStyle/>
          <a:p>
            <a:pPr algn="ctr"/>
            <a:r>
              <a:rPr lang="id-ID" sz="1800" dirty="0" smtClean="0">
                <a:solidFill>
                  <a:srgbClr val="FFFF00"/>
                </a:solidFill>
                <a:latin typeface="Vivaldi" pitchFamily="66" charset="0"/>
                <a:cs typeface="Arial" pitchFamily="34" charset="0"/>
              </a:rPr>
              <a:t>Kejaksaan Negeri Kabupaten Madiun</a:t>
            </a:r>
            <a:endParaRPr lang="id-ID" sz="1800" dirty="0">
              <a:solidFill>
                <a:srgbClr val="FFFF00"/>
              </a:solidFill>
              <a:latin typeface="Vivaldi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366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6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6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6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6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6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6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6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6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6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6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66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66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66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66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66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66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66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66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66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66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66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66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4" grpId="0"/>
      <p:bldP spid="36659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Titik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Rawan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Korupsi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(</a:t>
            </a:r>
            <a:r>
              <a:rPr lang="en-US" sz="4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Khusus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)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1"/>
            <a:ext cx="8229600" cy="49292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lain</a:t>
            </a: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Pengadaan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endParaRPr lang="id-ID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id-ID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Meliputi: Kualitas, Meteran, Pipa, Kran, Volume, Ukuran Pipa.</a:t>
            </a:r>
            <a:endParaRPr lang="id-ID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Pencatatan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penggunaan</a:t>
            </a:r>
            <a:endParaRPr lang="id-ID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id-ID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Meliputi: Mork Down, Dengan Konsumen (Petugas Pencatat), Pasal 5 &amp; pasal 9 UUPTK.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Benturan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kepentingan</a:t>
            </a:r>
            <a:endParaRPr lang="id-ID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id-ID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Meliputi: Pengawas sekaligus Pemborong.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d-ID" sz="1800" dirty="0" smtClean="0">
                <a:solidFill>
                  <a:srgbClr val="FFFF00"/>
                </a:solidFill>
                <a:latin typeface="Vivaldi" pitchFamily="66" charset="0"/>
                <a:cs typeface="Arial" pitchFamily="34" charset="0"/>
              </a:rPr>
              <a:t>Kejaksaan Negeri Kabupaten Madiun</a:t>
            </a:r>
            <a:endParaRPr lang="id-ID" sz="1800" dirty="0">
              <a:solidFill>
                <a:srgbClr val="FFFF00"/>
              </a:solidFill>
              <a:latin typeface="Vivaldi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188913"/>
            <a:ext cx="7848600" cy="914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d-ID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Aparat Negara yang berwenang mengusut TPK</a:t>
            </a:r>
            <a:endParaRPr lang="en-US" sz="3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5145360" cy="365125"/>
          </a:xfrm>
        </p:spPr>
        <p:txBody>
          <a:bodyPr/>
          <a:lstStyle/>
          <a:p>
            <a:pPr algn="ctr"/>
            <a:r>
              <a:rPr lang="id-ID" sz="2400" dirty="0" smtClean="0">
                <a:solidFill>
                  <a:srgbClr val="FFFF00"/>
                </a:solidFill>
                <a:latin typeface="Vivaldi" pitchFamily="66" charset="0"/>
                <a:cs typeface="Arial" pitchFamily="34" charset="0"/>
              </a:rPr>
              <a:t>Kejaksaan Negeri Kabupaten Madiun</a:t>
            </a:r>
            <a:endParaRPr lang="id-ID" sz="2400" dirty="0">
              <a:solidFill>
                <a:srgbClr val="FFFF00"/>
              </a:solidFill>
              <a:latin typeface="Vivaldi" pitchFamily="66" charset="0"/>
              <a:cs typeface="Arial" pitchFamily="34" charset="0"/>
            </a:endParaRP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0" y="5445125"/>
            <a:ext cx="9144000" cy="8826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4517" name="Line 6"/>
          <p:cNvSpPr>
            <a:spLocks noChangeShapeType="1"/>
          </p:cNvSpPr>
          <p:nvPr/>
        </p:nvSpPr>
        <p:spPr bwMode="auto">
          <a:xfrm>
            <a:off x="0" y="6092825"/>
            <a:ext cx="9144000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2525" name="Rectangle 13"/>
          <p:cNvSpPr>
            <a:spLocks noChangeArrowheads="1"/>
          </p:cNvSpPr>
          <p:nvPr/>
        </p:nvSpPr>
        <p:spPr bwMode="auto">
          <a:xfrm>
            <a:off x="344488" y="1700213"/>
            <a:ext cx="4298950" cy="309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90000"/>
              </a:lnSpc>
              <a:buFont typeface="Wingdings" pitchFamily="2" charset="2"/>
              <a:buChar char="F"/>
              <a:tabLst>
                <a:tab pos="574675" algn="l"/>
              </a:tabLst>
              <a:defRPr/>
            </a:pP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 A K S A</a:t>
            </a:r>
          </a:p>
          <a:p>
            <a:pPr>
              <a:lnSpc>
                <a:spcPct val="190000"/>
              </a:lnSpc>
              <a:buFont typeface="Wingdings" pitchFamily="2" charset="2"/>
              <a:buChar char="F"/>
              <a:tabLst>
                <a:tab pos="574675" algn="l"/>
              </a:tabLst>
              <a:defRPr/>
            </a:pP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K P K</a:t>
            </a:r>
            <a:endParaRPr lang="id-ID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90000"/>
              </a:lnSpc>
              <a:buFont typeface="Wingdings" pitchFamily="2" charset="2"/>
              <a:buChar char="F"/>
              <a:tabLst>
                <a:tab pos="574675" algn="l"/>
              </a:tabLst>
              <a:defRPr/>
            </a:pP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O L I S I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92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92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92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07" name="Rectangle 19"/>
          <p:cNvSpPr>
            <a:spLocks noGrp="1" noChangeArrowheads="1"/>
          </p:cNvSpPr>
          <p:nvPr>
            <p:ph idx="1"/>
          </p:nvPr>
        </p:nvSpPr>
        <p:spPr>
          <a:xfrm>
            <a:off x="590550" y="2789238"/>
            <a:ext cx="8229600" cy="3667125"/>
          </a:xfrm>
        </p:spPr>
        <p:txBody>
          <a:bodyPr>
            <a:normAutofit fontScale="92500"/>
          </a:bodyPr>
          <a:lstStyle/>
          <a:p>
            <a:pPr eaLnBrk="1" hangingPunct="1">
              <a:buSzPct val="50000"/>
              <a:buFont typeface="Wingdings" pitchFamily="2" charset="2"/>
              <a:buChar char="v"/>
              <a:defRPr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Adanya sanksi minimal dan sanksi maksimal</a:t>
            </a:r>
          </a:p>
          <a:p>
            <a:pPr eaLnBrk="1" hangingPunct="1">
              <a:buSzPct val="50000"/>
              <a:buFont typeface="Wingdings" pitchFamily="2" charset="2"/>
              <a:buChar char="v"/>
              <a:defRPr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Denda minimal dan maksimal atau diganti pidana badan (penjara)</a:t>
            </a:r>
          </a:p>
          <a:p>
            <a:pPr eaLnBrk="1" hangingPunct="1">
              <a:buSzPct val="50000"/>
              <a:buFont typeface="Wingdings" pitchFamily="2" charset="2"/>
              <a:buChar char="v"/>
              <a:defRPr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Membayar uang pengganti atau diganti pidana badan (penjara)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buSzPct val="50000"/>
              <a:buFont typeface="Wingdings" pitchFamily="2" charset="2"/>
              <a:buChar char="v"/>
              <a:defRPr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Perampasan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bergerak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bergerak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buSzPct val="50000"/>
              <a:buFont typeface="Wingdings" pitchFamily="2" charset="2"/>
              <a:buChar char="v"/>
              <a:defRPr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Pencabutan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hak-hak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buSzPct val="50000"/>
              <a:buFont typeface="Wingdings" pitchFamily="2" charset="2"/>
              <a:buChar char="v"/>
              <a:defRPr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Penutupan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buSzPct val="50000"/>
              <a:buFont typeface="Wingdings" pitchFamily="2" charset="2"/>
              <a:buChar char="v"/>
              <a:defRPr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97288" cy="365125"/>
          </a:xfrm>
        </p:spPr>
        <p:txBody>
          <a:bodyPr/>
          <a:lstStyle/>
          <a:p>
            <a:pPr algn="ctr"/>
            <a:r>
              <a:rPr lang="id-ID" sz="1800" dirty="0" smtClean="0">
                <a:solidFill>
                  <a:srgbClr val="FFFF00"/>
                </a:solidFill>
                <a:latin typeface="Vivaldi" pitchFamily="66" charset="0"/>
                <a:cs typeface="Arial" pitchFamily="34" charset="0"/>
              </a:rPr>
              <a:t>Kejaksaan Negeri Kabupaten Madiun</a:t>
            </a:r>
            <a:endParaRPr lang="id-ID" sz="1800" dirty="0">
              <a:solidFill>
                <a:srgbClr val="FFFF00"/>
              </a:solidFill>
              <a:latin typeface="Vivaldi" pitchFamily="66" charset="0"/>
              <a:cs typeface="Arial" pitchFamily="34" charset="0"/>
            </a:endParaRPr>
          </a:p>
        </p:txBody>
      </p:sp>
      <p:sp>
        <p:nvSpPr>
          <p:cNvPr id="191501" name="Rectangle 13"/>
          <p:cNvSpPr>
            <a:spLocks noChangeArrowheads="1"/>
          </p:cNvSpPr>
          <p:nvPr/>
        </p:nvSpPr>
        <p:spPr bwMode="auto">
          <a:xfrm>
            <a:off x="611188" y="1628775"/>
            <a:ext cx="7993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dirty="0" err="1">
                <a:solidFill>
                  <a:srgbClr val="FF0000"/>
                </a:solidFill>
                <a:latin typeface="Algerian" pitchFamily="82" charset="0"/>
              </a:rPr>
              <a:t>Sanksi</a:t>
            </a:r>
            <a:r>
              <a:rPr lang="en-US" sz="3200" dirty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lgerian" pitchFamily="82" charset="0"/>
              </a:rPr>
              <a:t>dalam</a:t>
            </a:r>
            <a:r>
              <a:rPr lang="en-US" sz="3200" dirty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>T</a:t>
            </a:r>
            <a:r>
              <a:rPr lang="id-ID" sz="3200" dirty="0" smtClean="0">
                <a:solidFill>
                  <a:srgbClr val="FF0000"/>
                </a:solidFill>
                <a:latin typeface="Algerian" pitchFamily="82" charset="0"/>
              </a:rPr>
              <a:t>indak </a:t>
            </a:r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>P</a:t>
            </a:r>
            <a:r>
              <a:rPr lang="id-ID" sz="3200" dirty="0" smtClean="0">
                <a:solidFill>
                  <a:srgbClr val="FF0000"/>
                </a:solidFill>
                <a:latin typeface="Algerian" pitchFamily="82" charset="0"/>
              </a:rPr>
              <a:t>idana </a:t>
            </a:r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>K</a:t>
            </a:r>
            <a:r>
              <a:rPr lang="id-ID" sz="3200" dirty="0" smtClean="0">
                <a:solidFill>
                  <a:srgbClr val="FF0000"/>
                </a:solidFill>
                <a:latin typeface="Algerian" pitchFamily="82" charset="0"/>
              </a:rPr>
              <a:t>orupsi</a:t>
            </a:r>
            <a:endParaRPr lang="en-US" sz="3200" dirty="0">
              <a:solidFill>
                <a:srgbClr val="FF0000"/>
              </a:solidFill>
              <a:latin typeface="Algerian" pitchFamily="82" charset="0"/>
            </a:endParaRPr>
          </a:p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latin typeface="Algerian" pitchFamily="82" charset="0"/>
              </a:rPr>
              <a:t>(</a:t>
            </a:r>
            <a:r>
              <a:rPr lang="en-US" sz="3200" dirty="0" err="1">
                <a:solidFill>
                  <a:srgbClr val="FF0000"/>
                </a:solidFill>
                <a:latin typeface="Algerian" pitchFamily="82" charset="0"/>
              </a:rPr>
              <a:t>kumulatif</a:t>
            </a:r>
            <a:r>
              <a:rPr lang="en-US" sz="3200" dirty="0">
                <a:solidFill>
                  <a:srgbClr val="FF0000"/>
                </a:solidFill>
                <a:latin typeface="Algerian" pitchFamily="82" charset="0"/>
              </a:rPr>
              <a:t>)</a:t>
            </a:r>
          </a:p>
        </p:txBody>
      </p:sp>
      <p:pic>
        <p:nvPicPr>
          <p:cNvPr id="191502" name="Picture 14" descr="sanksi tp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5192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07" grpId="0" build="p"/>
      <p:bldP spid="1915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07" name="Rectangle 19"/>
          <p:cNvSpPr>
            <a:spLocks noGrp="1" noChangeArrowheads="1"/>
          </p:cNvSpPr>
          <p:nvPr>
            <p:ph idx="1"/>
          </p:nvPr>
        </p:nvSpPr>
        <p:spPr>
          <a:xfrm>
            <a:off x="590550" y="2789238"/>
            <a:ext cx="8229600" cy="3667125"/>
          </a:xfrm>
        </p:spPr>
        <p:txBody>
          <a:bodyPr>
            <a:normAutofit/>
          </a:bodyPr>
          <a:lstStyle/>
          <a:p>
            <a:pPr marL="0" indent="0" algn="ctr" eaLnBrk="1" hangingPunct="1">
              <a:buSzPct val="50000"/>
              <a:buNone/>
              <a:defRPr/>
            </a:pPr>
            <a:endParaRPr 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buSzPct val="50000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lgerian" panose="04020705040A02060702" pitchFamily="82" charset="0"/>
                <a:cs typeface="Arial" pitchFamily="34" charset="0"/>
              </a:rPr>
              <a:t>SEKIAN </a:t>
            </a:r>
          </a:p>
          <a:p>
            <a:pPr marL="0" indent="0" algn="ctr" eaLnBrk="1" hangingPunct="1">
              <a:buSzPct val="50000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lgerian" panose="04020705040A02060702" pitchFamily="82" charset="0"/>
                <a:cs typeface="Arial" pitchFamily="34" charset="0"/>
              </a:rPr>
              <a:t>DAN </a:t>
            </a:r>
          </a:p>
          <a:p>
            <a:pPr marL="0" indent="0" algn="ctr" eaLnBrk="1" hangingPunct="1">
              <a:buSzPct val="50000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Algerian" panose="04020705040A02060702" pitchFamily="82" charset="0"/>
                <a:cs typeface="Arial" pitchFamily="34" charset="0"/>
              </a:rPr>
              <a:t>TERIMA KASIH</a:t>
            </a:r>
          </a:p>
          <a:p>
            <a:pPr marL="0" indent="0" eaLnBrk="1" hangingPunct="1">
              <a:buSzPct val="50000"/>
              <a:buNone/>
              <a:defRPr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97288" cy="365125"/>
          </a:xfrm>
        </p:spPr>
        <p:txBody>
          <a:bodyPr/>
          <a:lstStyle/>
          <a:p>
            <a:pPr algn="ctr"/>
            <a:r>
              <a:rPr lang="id-ID" sz="1800" dirty="0" smtClean="0">
                <a:solidFill>
                  <a:srgbClr val="FFFF00"/>
                </a:solidFill>
                <a:latin typeface="Vivaldi" pitchFamily="66" charset="0"/>
                <a:cs typeface="Arial" pitchFamily="34" charset="0"/>
              </a:rPr>
              <a:t>Kejaksaan Negeri Kabupaten Madiun</a:t>
            </a:r>
            <a:endParaRPr lang="id-ID" sz="1800" dirty="0">
              <a:solidFill>
                <a:srgbClr val="FFFF00"/>
              </a:solidFill>
              <a:latin typeface="Vivaldi" pitchFamily="66" charset="0"/>
              <a:cs typeface="Arial" pitchFamily="34" charset="0"/>
            </a:endParaRPr>
          </a:p>
        </p:txBody>
      </p:sp>
      <p:sp>
        <p:nvSpPr>
          <p:cNvPr id="191501" name="Rectangle 13"/>
          <p:cNvSpPr>
            <a:spLocks noChangeArrowheads="1"/>
          </p:cNvSpPr>
          <p:nvPr/>
        </p:nvSpPr>
        <p:spPr bwMode="auto">
          <a:xfrm>
            <a:off x="611188" y="1628775"/>
            <a:ext cx="7993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3200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191502" name="Picture 14" descr="sanksi tp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15192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4215912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07" grpId="0" build="p"/>
      <p:bldP spid="1915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Autofit/>
          </a:bodyPr>
          <a:lstStyle/>
          <a:p>
            <a:r>
              <a:rPr lang="id-ID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Tujuan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Penyampaian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Arahan</a:t>
            </a:r>
            <a:r>
              <a:rPr lang="id-ID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chemeClr val="bg1"/>
              </a:buClr>
              <a:buSzPct val="50000"/>
              <a:buFont typeface="Wingdings" pitchFamily="2" charset="2"/>
              <a:buChar char="v"/>
              <a:defRPr/>
            </a:pPr>
            <a:r>
              <a:rPr lang="id-ID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Mengajak peserta memahami tentang Tindak Pidana Korupsi,</a:t>
            </a:r>
          </a:p>
          <a:p>
            <a:pPr algn="just">
              <a:lnSpc>
                <a:spcPct val="90000"/>
              </a:lnSpc>
              <a:buClr>
                <a:schemeClr val="bg1"/>
              </a:buClr>
              <a:buSzPct val="50000"/>
              <a:buFont typeface="Wingdings" pitchFamily="2" charset="2"/>
              <a:buChar char="v"/>
              <a:defRPr/>
            </a:pPr>
            <a:r>
              <a:rPr lang="id-ID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Menghilangkan kebiasaan berperilaku koruptif,</a:t>
            </a:r>
          </a:p>
          <a:p>
            <a:pPr algn="just">
              <a:lnSpc>
                <a:spcPct val="90000"/>
              </a:lnSpc>
              <a:buClr>
                <a:schemeClr val="bg1"/>
              </a:buClr>
              <a:buSzPct val="50000"/>
              <a:buFont typeface="Wingdings" pitchFamily="2" charset="2"/>
              <a:buChar char="v"/>
              <a:defRPr/>
            </a:pPr>
            <a:r>
              <a:rPr lang="id-ID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Menghilangkan fenomena bahwa korupsi telah menjadi budaya dalam kehidupan masyarakat,</a:t>
            </a:r>
          </a:p>
          <a:p>
            <a:pPr algn="just">
              <a:lnSpc>
                <a:spcPct val="90000"/>
              </a:lnSpc>
              <a:buClr>
                <a:schemeClr val="bg1"/>
              </a:buClr>
              <a:buSzPct val="50000"/>
              <a:buFont typeface="Wingdings" pitchFamily="2" charset="2"/>
              <a:buChar char="v"/>
              <a:defRPr/>
            </a:pPr>
            <a:r>
              <a:rPr lang="id-ID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Sebagai upaya dini mencegah berbuat korupsi.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1800" i="1" dirty="0" smtClean="0">
                <a:solidFill>
                  <a:srgbClr val="FFFF00"/>
                </a:solidFill>
                <a:latin typeface="Vivaldi" panose="03020602050506090804" pitchFamily="66" charset="0"/>
              </a:rPr>
              <a:t>Kejaksaan Negeri Kabupaten Madiun</a:t>
            </a:r>
            <a:endParaRPr lang="id-ID" sz="1800" i="1" dirty="0">
              <a:solidFill>
                <a:srgbClr val="FFFF00"/>
              </a:solidFill>
              <a:latin typeface="Vivaldi" panose="0302060205050609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31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APA ITU KORUPSI ????</a:t>
            </a:r>
            <a:endParaRPr lang="id-ID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/>
              </a:buClr>
              <a:defRPr/>
            </a:pPr>
            <a:r>
              <a: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 Latin : Corruptio / Corruptus</a:t>
            </a:r>
          </a:p>
          <a:p>
            <a:pPr>
              <a:buClr>
                <a:schemeClr val="bg1"/>
              </a:buClr>
              <a:defRPr/>
            </a:pPr>
            <a:r>
              <a: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 Inggris / Perancis : Coruption</a:t>
            </a:r>
          </a:p>
          <a:p>
            <a:pPr>
              <a:buNone/>
              <a:defRPr/>
            </a:pPr>
            <a:endParaRPr lang="id-ID" sz="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  <a:defRPr/>
            </a:pPr>
            <a:r>
              <a: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id-ID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Arti : Bejat, busuk, buruk, dapat disogok / suap.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just">
              <a:buClr>
                <a:schemeClr val="hlink"/>
              </a:buClr>
              <a:buSzPct val="120000"/>
              <a:buNone/>
              <a:defRPr/>
            </a:pP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tindakan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pejabat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public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politisi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maupun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negeri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serta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 yang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terlibat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tindakan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wajar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legal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menyalahgunakan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kepercayaan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public yang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dikuasakan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kepada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mereka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mendapatkan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keuntungan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sepihak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d-ID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d-ID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99792" y="6324600"/>
            <a:ext cx="4680520" cy="365125"/>
          </a:xfrm>
        </p:spPr>
        <p:txBody>
          <a:bodyPr/>
          <a:lstStyle/>
          <a:p>
            <a:pPr algn="ctr"/>
            <a:r>
              <a:rPr lang="id-ID" sz="1800" dirty="0" smtClean="0">
                <a:solidFill>
                  <a:srgbClr val="FFFF00"/>
                </a:solidFill>
                <a:latin typeface="Vivaldi" pitchFamily="66" charset="0"/>
                <a:cs typeface="Arial" pitchFamily="34" charset="0"/>
              </a:rPr>
              <a:t>Kejaksaan Negeri Kabupaten Madiun</a:t>
            </a:r>
            <a:endParaRPr lang="id-ID" sz="1800" dirty="0">
              <a:solidFill>
                <a:srgbClr val="FFFF00"/>
              </a:solidFill>
              <a:latin typeface="Vivaldi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tegas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menurut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UU No. 31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1999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UU No.20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2001.</a:t>
            </a:r>
            <a:endParaRPr lang="id-ID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/>
              <a:t>,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Memperkaya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 orang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koorporasi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orang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koorporasi</a:t>
            </a:r>
            <a:r>
              <a:rPr lang="en-US" dirty="0" smtClean="0"/>
              <a:t>.</a:t>
            </a:r>
          </a:p>
          <a:p>
            <a:r>
              <a:rPr lang="en-US" dirty="0"/>
              <a:t>Y</a:t>
            </a:r>
            <a:r>
              <a:rPr lang="en-US" dirty="0" smtClean="0"/>
              <a:t>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smtClean="0"/>
              <a:t>Negara.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99792" y="6324600"/>
            <a:ext cx="4680520" cy="365125"/>
          </a:xfrm>
        </p:spPr>
        <p:txBody>
          <a:bodyPr/>
          <a:lstStyle/>
          <a:p>
            <a:pPr algn="ctr"/>
            <a:r>
              <a:rPr lang="id-ID" sz="2400" smtClean="0">
                <a:solidFill>
                  <a:srgbClr val="FFFF00"/>
                </a:solidFill>
                <a:latin typeface="Vivaldi" pitchFamily="66" charset="0"/>
                <a:cs typeface="Arial" pitchFamily="34" charset="0"/>
              </a:rPr>
              <a:t>Kejaksaan Negeri Kabupaten Madiun</a:t>
            </a:r>
            <a:endParaRPr lang="id-ID" sz="2400" dirty="0">
              <a:solidFill>
                <a:srgbClr val="FFFF00"/>
              </a:solidFill>
              <a:latin typeface="Vivaldi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49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47775" y="260350"/>
            <a:ext cx="6419850" cy="1368425"/>
          </a:xfrm>
        </p:spPr>
        <p:txBody>
          <a:bodyPr/>
          <a:lstStyle/>
          <a:p>
            <a:pPr eaLnBrk="1" hangingPunct="1">
              <a:defRPr/>
            </a:pPr>
            <a:r>
              <a:rPr lang="id-ID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Bentuk / Jenis TPK</a:t>
            </a:r>
            <a:r>
              <a:rPr lang="id-ID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id-ID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id-ID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id-ID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UU No. 31/1999 jo. UU No. 20/2001</a:t>
            </a:r>
            <a:r>
              <a:rPr lang="id-ID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9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8491" name="Rectangle 11"/>
          <p:cNvSpPr>
            <a:spLocks noGrp="1" noChangeArrowheads="1"/>
          </p:cNvSpPr>
          <p:nvPr>
            <p:ph idx="1"/>
          </p:nvPr>
        </p:nvSpPr>
        <p:spPr>
          <a:xfrm>
            <a:off x="4859338" y="1844675"/>
            <a:ext cx="4032250" cy="4318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sz="2600" b="1" dirty="0" smtClean="0">
                <a:solidFill>
                  <a:schemeClr val="bg1"/>
                </a:solidFill>
              </a:rPr>
              <a:t>Merugikan keuangan negara</a:t>
            </a:r>
            <a:r>
              <a:rPr lang="id-ID" sz="2600" dirty="0" smtClean="0">
                <a:solidFill>
                  <a:schemeClr val="bg1"/>
                </a:solidFill>
              </a:rPr>
              <a:t> </a:t>
            </a:r>
            <a:r>
              <a:rPr lang="id-ID" sz="2600" b="1" i="1" dirty="0" smtClean="0">
                <a:solidFill>
                  <a:schemeClr val="bg1"/>
                </a:solidFill>
              </a:rPr>
              <a:t>[psl.</a:t>
            </a:r>
            <a:r>
              <a:rPr lang="en-US" sz="2600" b="1" i="1" dirty="0" smtClean="0">
                <a:solidFill>
                  <a:schemeClr val="bg1"/>
                </a:solidFill>
              </a:rPr>
              <a:t> </a:t>
            </a:r>
            <a:r>
              <a:rPr lang="id-ID" sz="2600" b="1" i="1" dirty="0" smtClean="0">
                <a:solidFill>
                  <a:schemeClr val="bg1"/>
                </a:solidFill>
              </a:rPr>
              <a:t>2, 3]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i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857328" cy="365125"/>
          </a:xfrm>
        </p:spPr>
        <p:txBody>
          <a:bodyPr/>
          <a:lstStyle/>
          <a:p>
            <a:pPr algn="ctr"/>
            <a:r>
              <a:rPr lang="id-ID" sz="1800" dirty="0" smtClean="0">
                <a:solidFill>
                  <a:srgbClr val="FFFF00"/>
                </a:solidFill>
                <a:latin typeface="Vivaldi" pitchFamily="66" charset="0"/>
                <a:cs typeface="Arial" pitchFamily="34" charset="0"/>
              </a:rPr>
              <a:t>Kejaksaan Negeri Kabupaten Madiun</a:t>
            </a:r>
            <a:endParaRPr lang="id-ID" sz="1800" dirty="0">
              <a:solidFill>
                <a:srgbClr val="FFFF00"/>
              </a:solidFill>
              <a:latin typeface="Vivaldi" pitchFamily="66" charset="0"/>
              <a:cs typeface="Arial" pitchFamily="34" charset="0"/>
            </a:endParaRPr>
          </a:p>
        </p:txBody>
      </p:sp>
      <p:sp>
        <p:nvSpPr>
          <p:cNvPr id="61445" name="Oval 13"/>
          <p:cNvSpPr>
            <a:spLocks noChangeArrowheads="1"/>
          </p:cNvSpPr>
          <p:nvPr/>
        </p:nvSpPr>
        <p:spPr bwMode="auto">
          <a:xfrm>
            <a:off x="179388" y="2708275"/>
            <a:ext cx="1439862" cy="1441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000" b="1" dirty="0"/>
              <a:t>30 JENIS</a:t>
            </a:r>
          </a:p>
          <a:p>
            <a:pPr algn="ctr"/>
            <a:r>
              <a:rPr lang="id-ID" sz="2000" b="1" dirty="0"/>
              <a:t>TPK</a:t>
            </a:r>
            <a:endParaRPr lang="en-US" sz="2000" b="1" dirty="0"/>
          </a:p>
        </p:txBody>
      </p:sp>
      <p:sp>
        <p:nvSpPr>
          <p:cNvPr id="148495" name="AutoShape 15"/>
          <p:cNvSpPr>
            <a:spLocks noChangeArrowheads="1"/>
          </p:cNvSpPr>
          <p:nvPr/>
        </p:nvSpPr>
        <p:spPr bwMode="auto">
          <a:xfrm>
            <a:off x="1692275" y="3357563"/>
            <a:ext cx="719138" cy="215900"/>
          </a:xfrm>
          <a:prstGeom prst="rightArrow">
            <a:avLst>
              <a:gd name="adj1" fmla="val 50000"/>
              <a:gd name="adj2" fmla="val 83272"/>
            </a:avLst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447" name="Rectangle 16"/>
          <p:cNvSpPr>
            <a:spLocks noChangeArrowheads="1"/>
          </p:cNvSpPr>
          <p:nvPr/>
        </p:nvSpPr>
        <p:spPr bwMode="auto">
          <a:xfrm>
            <a:off x="2411414" y="2060575"/>
            <a:ext cx="1655762" cy="23764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000" b="1" dirty="0"/>
              <a:t>7 </a:t>
            </a:r>
            <a:endParaRPr lang="en-US" sz="2000" b="1" dirty="0" smtClean="0"/>
          </a:p>
          <a:p>
            <a:pPr algn="ctr"/>
            <a:r>
              <a:rPr lang="id-ID" sz="2000" b="1" dirty="0" smtClean="0"/>
              <a:t>KELOMPOK</a:t>
            </a:r>
            <a:endParaRPr lang="en-US" sz="2000" b="1" dirty="0"/>
          </a:p>
        </p:txBody>
      </p:sp>
      <p:sp>
        <p:nvSpPr>
          <p:cNvPr id="148500" name="AutoShape 20"/>
          <p:cNvSpPr>
            <a:spLocks noChangeArrowheads="1"/>
          </p:cNvSpPr>
          <p:nvPr/>
        </p:nvSpPr>
        <p:spPr bwMode="auto">
          <a:xfrm rot="-2250999">
            <a:off x="4211638" y="2205038"/>
            <a:ext cx="576262" cy="71437"/>
          </a:xfrm>
          <a:prstGeom prst="rightArrow">
            <a:avLst>
              <a:gd name="adj1" fmla="val 50000"/>
              <a:gd name="adj2" fmla="val 201668"/>
            </a:avLst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8503" name="AutoShape 23"/>
          <p:cNvSpPr>
            <a:spLocks noChangeArrowheads="1"/>
          </p:cNvSpPr>
          <p:nvPr/>
        </p:nvSpPr>
        <p:spPr bwMode="auto">
          <a:xfrm rot="-1753186">
            <a:off x="4219575" y="2582863"/>
            <a:ext cx="644525" cy="71437"/>
          </a:xfrm>
          <a:prstGeom prst="rightArrow">
            <a:avLst>
              <a:gd name="adj1" fmla="val 50000"/>
              <a:gd name="adj2" fmla="val 225557"/>
            </a:avLst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8504" name="Rectangle 24"/>
          <p:cNvSpPr>
            <a:spLocks noChangeArrowheads="1"/>
          </p:cNvSpPr>
          <p:nvPr/>
        </p:nvSpPr>
        <p:spPr bwMode="auto">
          <a:xfrm>
            <a:off x="4859338" y="2205038"/>
            <a:ext cx="40322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id-ID" sz="1400" b="1" dirty="0">
                <a:solidFill>
                  <a:schemeClr val="bg1"/>
                </a:solidFill>
              </a:rPr>
              <a:t>Suap menyuap</a:t>
            </a:r>
            <a:r>
              <a:rPr lang="id-ID" sz="1400" dirty="0">
                <a:solidFill>
                  <a:schemeClr val="bg1"/>
                </a:solidFill>
              </a:rPr>
              <a:t> </a:t>
            </a:r>
            <a:r>
              <a:rPr lang="id-ID" sz="1400" i="1" dirty="0">
                <a:solidFill>
                  <a:schemeClr val="bg1"/>
                </a:solidFill>
              </a:rPr>
              <a:t>[psl.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id-ID" sz="1400" i="1" dirty="0">
                <a:solidFill>
                  <a:schemeClr val="bg1"/>
                </a:solidFill>
              </a:rPr>
              <a:t>5 ay (1) a, b, ay (2), </a:t>
            </a:r>
            <a:endParaRPr lang="en-US" sz="1400" i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id-ID" sz="1400" i="1" dirty="0">
                <a:solidFill>
                  <a:schemeClr val="bg1"/>
                </a:solidFill>
              </a:rPr>
              <a:t>ps.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id-ID" sz="1400" i="1" dirty="0">
                <a:solidFill>
                  <a:schemeClr val="bg1"/>
                </a:solidFill>
              </a:rPr>
              <a:t>6 ay (1) a, b, ay (2), psl.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id-ID" sz="1400" i="1" dirty="0">
                <a:solidFill>
                  <a:schemeClr val="bg1"/>
                </a:solidFill>
              </a:rPr>
              <a:t>11, psl.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id-ID" sz="1400" i="1" dirty="0">
                <a:solidFill>
                  <a:schemeClr val="bg1"/>
                </a:solidFill>
              </a:rPr>
              <a:t>12 a, b, c, d, psl.</a:t>
            </a:r>
            <a:r>
              <a:rPr lang="en-US" sz="1400" i="1" dirty="0">
                <a:solidFill>
                  <a:schemeClr val="bg1"/>
                </a:solidFill>
              </a:rPr>
              <a:t> </a:t>
            </a:r>
            <a:r>
              <a:rPr lang="id-ID" sz="1400" i="1" dirty="0">
                <a:solidFill>
                  <a:schemeClr val="bg1"/>
                </a:solidFill>
              </a:rPr>
              <a:t>13]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id-ID" sz="1400" b="1" i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  <p:sp>
        <p:nvSpPr>
          <p:cNvPr id="148505" name="Rectangle 25"/>
          <p:cNvSpPr>
            <a:spLocks noChangeArrowheads="1"/>
          </p:cNvSpPr>
          <p:nvPr/>
        </p:nvSpPr>
        <p:spPr bwMode="auto">
          <a:xfrm>
            <a:off x="4829175" y="2908300"/>
            <a:ext cx="35273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id-ID" sz="1400" b="1" dirty="0">
                <a:solidFill>
                  <a:schemeClr val="bg1"/>
                </a:solidFill>
              </a:rPr>
              <a:t>Penggelapan dalam jabatan </a:t>
            </a:r>
            <a:r>
              <a:rPr lang="id-ID" sz="1400" b="1" i="1" dirty="0">
                <a:solidFill>
                  <a:schemeClr val="bg1"/>
                </a:solidFill>
              </a:rPr>
              <a:t>[psl. 8,9,10 a,b,c]</a:t>
            </a:r>
          </a:p>
        </p:txBody>
      </p:sp>
      <p:sp>
        <p:nvSpPr>
          <p:cNvPr id="148508" name="Rectangle 28"/>
          <p:cNvSpPr>
            <a:spLocks noChangeArrowheads="1"/>
          </p:cNvSpPr>
          <p:nvPr/>
        </p:nvSpPr>
        <p:spPr bwMode="auto">
          <a:xfrm>
            <a:off x="4859338" y="3284538"/>
            <a:ext cx="20090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id-ID" sz="1400" b="1" dirty="0">
                <a:solidFill>
                  <a:schemeClr val="bg1"/>
                </a:solidFill>
              </a:rPr>
              <a:t>Pemerasan </a:t>
            </a:r>
            <a:r>
              <a:rPr lang="id-ID" sz="1400" b="1" i="1" dirty="0">
                <a:solidFill>
                  <a:schemeClr val="bg1"/>
                </a:solidFill>
              </a:rPr>
              <a:t>[psl. 12 e,f,g]</a:t>
            </a:r>
          </a:p>
        </p:txBody>
      </p:sp>
      <p:sp>
        <p:nvSpPr>
          <p:cNvPr id="148509" name="AutoShape 29"/>
          <p:cNvSpPr>
            <a:spLocks noChangeArrowheads="1"/>
          </p:cNvSpPr>
          <p:nvPr/>
        </p:nvSpPr>
        <p:spPr bwMode="auto">
          <a:xfrm>
            <a:off x="4284663" y="3429000"/>
            <a:ext cx="574675" cy="85725"/>
          </a:xfrm>
          <a:prstGeom prst="rightArrow">
            <a:avLst>
              <a:gd name="adj1" fmla="val 50000"/>
              <a:gd name="adj2" fmla="val 167593"/>
            </a:avLst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8512" name="AutoShape 32"/>
          <p:cNvSpPr>
            <a:spLocks noChangeArrowheads="1"/>
          </p:cNvSpPr>
          <p:nvPr/>
        </p:nvSpPr>
        <p:spPr bwMode="auto">
          <a:xfrm rot="1330566">
            <a:off x="4283075" y="3716338"/>
            <a:ext cx="576263" cy="73025"/>
          </a:xfrm>
          <a:prstGeom prst="rightArrow">
            <a:avLst>
              <a:gd name="adj1" fmla="val 50000"/>
              <a:gd name="adj2" fmla="val 197283"/>
            </a:avLst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8513" name="AutoShape 33"/>
          <p:cNvSpPr>
            <a:spLocks noChangeArrowheads="1"/>
          </p:cNvSpPr>
          <p:nvPr/>
        </p:nvSpPr>
        <p:spPr bwMode="auto">
          <a:xfrm rot="1745330">
            <a:off x="4211638" y="4221163"/>
            <a:ext cx="720725" cy="71437"/>
          </a:xfrm>
          <a:prstGeom prst="rightArrow">
            <a:avLst>
              <a:gd name="adj1" fmla="val 50000"/>
              <a:gd name="adj2" fmla="val 252224"/>
            </a:avLst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8514" name="Rectangle 34"/>
          <p:cNvSpPr>
            <a:spLocks noChangeArrowheads="1"/>
          </p:cNvSpPr>
          <p:nvPr/>
        </p:nvSpPr>
        <p:spPr bwMode="auto">
          <a:xfrm>
            <a:off x="4859338" y="3716338"/>
            <a:ext cx="3457575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id-ID" sz="1400" b="1" dirty="0">
                <a:solidFill>
                  <a:schemeClr val="bg1"/>
                </a:solidFill>
              </a:rPr>
              <a:t>Perbuatan curang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id-ID" sz="1400" b="1" i="1" dirty="0">
                <a:solidFill>
                  <a:schemeClr val="bg1"/>
                </a:solidFill>
              </a:rPr>
              <a:t>[psl. 7 ay (1) a,b,cd ay (2), ps. 12 h]</a:t>
            </a:r>
          </a:p>
        </p:txBody>
      </p:sp>
      <p:sp>
        <p:nvSpPr>
          <p:cNvPr id="148515" name="AutoShape 35"/>
          <p:cNvSpPr>
            <a:spLocks noChangeArrowheads="1"/>
          </p:cNvSpPr>
          <p:nvPr/>
        </p:nvSpPr>
        <p:spPr bwMode="auto">
          <a:xfrm rot="-914420">
            <a:off x="4283075" y="3141663"/>
            <a:ext cx="576263" cy="71437"/>
          </a:xfrm>
          <a:prstGeom prst="rightArrow">
            <a:avLst>
              <a:gd name="adj1" fmla="val 50000"/>
              <a:gd name="adj2" fmla="val 201668"/>
            </a:avLst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8516" name="AutoShape 36"/>
          <p:cNvSpPr>
            <a:spLocks noChangeArrowheads="1"/>
          </p:cNvSpPr>
          <p:nvPr/>
        </p:nvSpPr>
        <p:spPr bwMode="auto">
          <a:xfrm rot="3214532">
            <a:off x="4067969" y="4582319"/>
            <a:ext cx="936625" cy="71437"/>
          </a:xfrm>
          <a:prstGeom prst="rightArrow">
            <a:avLst>
              <a:gd name="adj1" fmla="val 50000"/>
              <a:gd name="adj2" fmla="val 327780"/>
            </a:avLst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8517" name="Rectangle 37"/>
          <p:cNvSpPr>
            <a:spLocks noChangeArrowheads="1"/>
          </p:cNvSpPr>
          <p:nvPr/>
        </p:nvSpPr>
        <p:spPr bwMode="auto">
          <a:xfrm>
            <a:off x="4932363" y="4292600"/>
            <a:ext cx="3889375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id-ID" sz="1400" b="1" dirty="0">
                <a:solidFill>
                  <a:schemeClr val="bg1"/>
                </a:solidFill>
              </a:rPr>
              <a:t>Benturan kepentingan dalam pengadaan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id-ID" sz="1400" b="1" dirty="0">
                <a:solidFill>
                  <a:schemeClr val="bg1"/>
                </a:solidFill>
              </a:rPr>
              <a:t> </a:t>
            </a:r>
            <a:r>
              <a:rPr lang="id-ID" sz="1400" b="1" i="1" dirty="0">
                <a:solidFill>
                  <a:schemeClr val="bg1"/>
                </a:solidFill>
              </a:rPr>
              <a:t>[psl. 12 i]</a:t>
            </a:r>
          </a:p>
        </p:txBody>
      </p:sp>
      <p:sp>
        <p:nvSpPr>
          <p:cNvPr id="148518" name="Rectangle 38"/>
          <p:cNvSpPr>
            <a:spLocks noChangeArrowheads="1"/>
          </p:cNvSpPr>
          <p:nvPr/>
        </p:nvSpPr>
        <p:spPr bwMode="auto">
          <a:xfrm>
            <a:off x="4865688" y="4868863"/>
            <a:ext cx="22309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id-ID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Gratifikasi </a:t>
            </a:r>
            <a:r>
              <a:rPr lang="id-ID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[psl. 12 b jo 12 c]</a:t>
            </a:r>
            <a:endParaRPr lang="en-US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48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14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14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14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8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8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8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48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8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8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8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48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8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8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485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6" dur="500"/>
                                        <p:tgtEl>
                                          <p:spTgt spid="14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1" dur="500"/>
                                        <p:tgtEl>
                                          <p:spTgt spid="14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6" dur="500"/>
                                        <p:tgtEl>
                                          <p:spTgt spid="14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1" dur="500"/>
                                        <p:tgtEl>
                                          <p:spTgt spid="14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6" dur="500"/>
                                        <p:tgtEl>
                                          <p:spTgt spid="1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91" grpId="0" build="p"/>
      <p:bldP spid="148495" grpId="0" animBg="1"/>
      <p:bldP spid="148500" grpId="0" animBg="1"/>
      <p:bldP spid="148503" grpId="0" animBg="1"/>
      <p:bldP spid="148504" grpId="0" build="p"/>
      <p:bldP spid="148509" grpId="0" animBg="1"/>
      <p:bldP spid="148512" grpId="0" animBg="1"/>
      <p:bldP spid="148513" grpId="0" animBg="1"/>
      <p:bldP spid="148515" grpId="0" animBg="1"/>
      <p:bldP spid="1485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Bentuk</a:t>
            </a:r>
            <a:r>
              <a:rPr lang="en-US" sz="4000" dirty="0" smtClean="0">
                <a:solidFill>
                  <a:schemeClr val="bg1"/>
                </a:solidFill>
              </a:rPr>
              <a:t> / </a:t>
            </a:r>
            <a:r>
              <a:rPr lang="en-US" sz="4000" dirty="0" err="1" smtClean="0">
                <a:solidFill>
                  <a:schemeClr val="bg1"/>
                </a:solidFill>
              </a:rPr>
              <a:t>Jenis</a:t>
            </a:r>
            <a:r>
              <a:rPr lang="en-US" sz="4000" dirty="0" smtClean="0">
                <a:solidFill>
                  <a:schemeClr val="bg1"/>
                </a:solidFill>
              </a:rPr>
              <a:t> TPK </a:t>
            </a:r>
            <a:r>
              <a:rPr lang="en-US" sz="4000" dirty="0" err="1" smtClean="0">
                <a:solidFill>
                  <a:schemeClr val="bg1"/>
                </a:solidFill>
              </a:rPr>
              <a:t>dalam</a:t>
            </a:r>
            <a:r>
              <a:rPr lang="en-US" sz="4000" dirty="0" smtClean="0">
                <a:solidFill>
                  <a:schemeClr val="bg1"/>
                </a:solidFill>
              </a:rPr>
              <a:t> UU No. 31 </a:t>
            </a:r>
            <a:r>
              <a:rPr lang="en-US" sz="4000" dirty="0" err="1" smtClean="0">
                <a:solidFill>
                  <a:schemeClr val="bg1"/>
                </a:solidFill>
              </a:rPr>
              <a:t>Tahun</a:t>
            </a:r>
            <a:r>
              <a:rPr lang="en-US" sz="4000" dirty="0" smtClean="0">
                <a:solidFill>
                  <a:schemeClr val="bg1"/>
                </a:solidFill>
              </a:rPr>
              <a:t> 1999 </a:t>
            </a:r>
            <a:r>
              <a:rPr lang="en-US" sz="4000" dirty="0" err="1" smtClean="0">
                <a:solidFill>
                  <a:schemeClr val="bg1"/>
                </a:solidFill>
              </a:rPr>
              <a:t>jo</a:t>
            </a:r>
            <a:r>
              <a:rPr lang="en-US" sz="4000" dirty="0" smtClean="0">
                <a:solidFill>
                  <a:schemeClr val="bg1"/>
                </a:solidFill>
              </a:rPr>
              <a:t> UU No.20 </a:t>
            </a:r>
            <a:r>
              <a:rPr lang="en-US" sz="4000" dirty="0" err="1" smtClean="0">
                <a:solidFill>
                  <a:schemeClr val="bg1"/>
                </a:solidFill>
              </a:rPr>
              <a:t>Tahun</a:t>
            </a:r>
            <a:r>
              <a:rPr lang="en-US" sz="4000" dirty="0" smtClean="0">
                <a:solidFill>
                  <a:schemeClr val="bg1"/>
                </a:solidFill>
              </a:rPr>
              <a:t> 2001.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30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dikelompokan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7 </a:t>
            </a:r>
            <a:r>
              <a:rPr lang="en-US" dirty="0" err="1" smtClean="0"/>
              <a:t>kelompok</a:t>
            </a:r>
            <a:r>
              <a:rPr lang="en-US" dirty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1.  </a:t>
            </a:r>
            <a:r>
              <a:rPr lang="en-US" dirty="0" err="1" smtClean="0"/>
              <a:t>Kerugian</a:t>
            </a:r>
            <a:r>
              <a:rPr lang="en-US" dirty="0" smtClean="0"/>
              <a:t> Negara 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Pasal</a:t>
            </a:r>
            <a:r>
              <a:rPr lang="en-US" dirty="0" smtClean="0"/>
              <a:t> 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Suap</a:t>
            </a:r>
            <a:r>
              <a:rPr lang="en-US" dirty="0" smtClean="0"/>
              <a:t> </a:t>
            </a:r>
            <a:r>
              <a:rPr lang="en-US" dirty="0" err="1" smtClean="0"/>
              <a:t>menyuap</a:t>
            </a:r>
            <a:r>
              <a:rPr lang="en-US" dirty="0" smtClean="0"/>
              <a:t> :</a:t>
            </a:r>
          </a:p>
          <a:p>
            <a:pPr marL="755650" indent="-457200" algn="just"/>
            <a:r>
              <a:rPr lang="en-US" dirty="0" err="1" smtClean="0"/>
              <a:t>Pasal</a:t>
            </a:r>
            <a:r>
              <a:rPr lang="en-US" dirty="0" smtClean="0"/>
              <a:t>  </a:t>
            </a:r>
            <a:r>
              <a:rPr lang="en-US" dirty="0"/>
              <a:t>5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huruf</a:t>
            </a:r>
            <a:r>
              <a:rPr lang="en-US" dirty="0"/>
              <a:t> a, b</a:t>
            </a:r>
            <a:r>
              <a:rPr lang="en-US" dirty="0" smtClean="0"/>
              <a:t>. : </a:t>
            </a:r>
            <a:r>
              <a:rPr lang="en-US" dirty="0" err="1" smtClean="0"/>
              <a:t>Setiap</a:t>
            </a:r>
            <a:r>
              <a:rPr lang="en-US" dirty="0" smtClean="0"/>
              <a:t> orang yang </a:t>
            </a:r>
            <a:r>
              <a:rPr lang="en-US" dirty="0" err="1" smtClean="0"/>
              <a:t>menyuap</a:t>
            </a:r>
            <a:r>
              <a:rPr lang="en-US" dirty="0" smtClean="0"/>
              <a:t> PNS/ASN ;</a:t>
            </a:r>
          </a:p>
          <a:p>
            <a:pPr marL="755650" indent="-457200"/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/>
              <a:t>5 </a:t>
            </a:r>
            <a:r>
              <a:rPr lang="en-US" dirty="0" err="1"/>
              <a:t>ayat</a:t>
            </a:r>
            <a:r>
              <a:rPr lang="en-US" dirty="0"/>
              <a:t> (2</a:t>
            </a:r>
            <a:r>
              <a:rPr lang="en-US" dirty="0" smtClean="0"/>
              <a:t>) </a:t>
            </a:r>
            <a:r>
              <a:rPr lang="en-US" dirty="0"/>
              <a:t>: PNS/ASN </a:t>
            </a:r>
            <a:r>
              <a:rPr lang="en-US" dirty="0" smtClean="0"/>
              <a:t>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suap</a:t>
            </a:r>
            <a:r>
              <a:rPr lang="en-US" dirty="0" smtClean="0"/>
              <a:t>.</a:t>
            </a:r>
          </a:p>
          <a:p>
            <a:pPr marL="755650" indent="-457200"/>
            <a:r>
              <a:rPr lang="en-US" dirty="0" err="1" smtClean="0"/>
              <a:t>Pasal</a:t>
            </a:r>
            <a:r>
              <a:rPr lang="en-US" dirty="0" smtClean="0"/>
              <a:t> 6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huruf</a:t>
            </a:r>
            <a:r>
              <a:rPr lang="en-US" dirty="0" smtClean="0"/>
              <a:t>  a : </a:t>
            </a:r>
            <a:r>
              <a:rPr lang="en-US" dirty="0" err="1" smtClean="0"/>
              <a:t>Setiap</a:t>
            </a:r>
            <a:r>
              <a:rPr lang="en-US" dirty="0" smtClean="0"/>
              <a:t> orang yang </a:t>
            </a:r>
            <a:r>
              <a:rPr lang="en-US" dirty="0" err="1" smtClean="0"/>
              <a:t>menyuap</a:t>
            </a:r>
            <a:r>
              <a:rPr lang="en-US" dirty="0" smtClean="0"/>
              <a:t> hakim.</a:t>
            </a:r>
          </a:p>
          <a:p>
            <a:pPr marL="755650" indent="-457200"/>
            <a:r>
              <a:rPr lang="en-US" dirty="0" err="1" smtClean="0"/>
              <a:t>Pasal</a:t>
            </a:r>
            <a:r>
              <a:rPr lang="en-US" dirty="0" smtClean="0"/>
              <a:t> 6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huruf</a:t>
            </a:r>
            <a:r>
              <a:rPr lang="en-US" dirty="0" smtClean="0"/>
              <a:t> b : </a:t>
            </a:r>
            <a:r>
              <a:rPr lang="en-US" dirty="0" err="1" smtClean="0"/>
              <a:t>Setiap</a:t>
            </a:r>
            <a:r>
              <a:rPr lang="en-US" dirty="0" smtClean="0"/>
              <a:t> orang yang </a:t>
            </a:r>
            <a:r>
              <a:rPr lang="en-US" dirty="0" err="1" smtClean="0"/>
              <a:t>menyuap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Advokad</a:t>
            </a:r>
            <a:r>
              <a:rPr lang="en-US" dirty="0" smtClean="0"/>
              <a:t>.</a:t>
            </a:r>
          </a:p>
          <a:p>
            <a:pPr marL="755650" indent="-457200"/>
            <a:r>
              <a:rPr lang="en-US" dirty="0" err="1" smtClean="0"/>
              <a:t>Pasa</a:t>
            </a:r>
            <a:r>
              <a:rPr lang="en-US" dirty="0" smtClean="0"/>
              <a:t>; 6 </a:t>
            </a:r>
            <a:r>
              <a:rPr lang="en-US" dirty="0" err="1" smtClean="0"/>
              <a:t>yat</a:t>
            </a:r>
            <a:r>
              <a:rPr lang="en-US" dirty="0" smtClean="0"/>
              <a:t> (2) : Hakim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advokad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suap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1800" i="1" dirty="0" smtClean="0">
                <a:solidFill>
                  <a:srgbClr val="FFFF00"/>
                </a:solidFill>
                <a:latin typeface="Vivaldi" panose="03020602050506090804" pitchFamily="66" charset="0"/>
              </a:rPr>
              <a:t>Kejaksaan Negeri Kabupaten Madiun</a:t>
            </a:r>
            <a:endParaRPr lang="id-ID" sz="1800" i="1" dirty="0">
              <a:solidFill>
                <a:srgbClr val="FFFF00"/>
              </a:solidFill>
              <a:latin typeface="Vivaldi" panose="0302060205050609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67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Bentuk</a:t>
            </a:r>
            <a:r>
              <a:rPr lang="en-US" sz="4000" dirty="0" smtClean="0">
                <a:solidFill>
                  <a:schemeClr val="bg1"/>
                </a:solidFill>
              </a:rPr>
              <a:t> / </a:t>
            </a:r>
            <a:r>
              <a:rPr lang="en-US" sz="4000" dirty="0" err="1" smtClean="0">
                <a:solidFill>
                  <a:schemeClr val="bg1"/>
                </a:solidFill>
              </a:rPr>
              <a:t>Jenis</a:t>
            </a:r>
            <a:r>
              <a:rPr lang="en-US" sz="4000" dirty="0" smtClean="0">
                <a:solidFill>
                  <a:schemeClr val="bg1"/>
                </a:solidFill>
              </a:rPr>
              <a:t> TPK </a:t>
            </a:r>
            <a:r>
              <a:rPr lang="en-US" sz="4000" dirty="0" err="1" smtClean="0">
                <a:solidFill>
                  <a:schemeClr val="bg1"/>
                </a:solidFill>
              </a:rPr>
              <a:t>dalam</a:t>
            </a:r>
            <a:r>
              <a:rPr lang="en-US" sz="4000" dirty="0" smtClean="0">
                <a:solidFill>
                  <a:schemeClr val="bg1"/>
                </a:solidFill>
              </a:rPr>
              <a:t> UU No. 31 </a:t>
            </a:r>
            <a:r>
              <a:rPr lang="en-US" sz="4000" dirty="0" err="1" smtClean="0">
                <a:solidFill>
                  <a:schemeClr val="bg1"/>
                </a:solidFill>
              </a:rPr>
              <a:t>Tahun</a:t>
            </a:r>
            <a:r>
              <a:rPr lang="en-US" sz="4000" dirty="0" smtClean="0">
                <a:solidFill>
                  <a:schemeClr val="bg1"/>
                </a:solidFill>
              </a:rPr>
              <a:t> 1999 </a:t>
            </a:r>
            <a:r>
              <a:rPr lang="en-US" sz="4000" dirty="0" err="1" smtClean="0">
                <a:solidFill>
                  <a:schemeClr val="bg1"/>
                </a:solidFill>
              </a:rPr>
              <a:t>jo</a:t>
            </a:r>
            <a:r>
              <a:rPr lang="en-US" sz="4000" dirty="0" smtClean="0">
                <a:solidFill>
                  <a:schemeClr val="bg1"/>
                </a:solidFill>
              </a:rPr>
              <a:t> UU No.20 </a:t>
            </a:r>
            <a:r>
              <a:rPr lang="en-US" sz="4000" dirty="0" err="1" smtClean="0">
                <a:solidFill>
                  <a:schemeClr val="bg1"/>
                </a:solidFill>
              </a:rPr>
              <a:t>Tahun</a:t>
            </a:r>
            <a:r>
              <a:rPr lang="en-US" sz="4000" dirty="0" smtClean="0">
                <a:solidFill>
                  <a:schemeClr val="bg1"/>
                </a:solidFill>
              </a:rPr>
              <a:t> 2001.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curang</a:t>
            </a:r>
            <a:r>
              <a:rPr lang="en-US" dirty="0" smtClean="0"/>
              <a:t> :</a:t>
            </a:r>
          </a:p>
          <a:p>
            <a:pPr marL="755650" indent="-457200"/>
            <a:r>
              <a:rPr lang="en-US" dirty="0" err="1" smtClean="0"/>
              <a:t>Pasal</a:t>
            </a:r>
            <a:r>
              <a:rPr lang="en-US" dirty="0" smtClean="0"/>
              <a:t> 7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huruf</a:t>
            </a:r>
            <a:r>
              <a:rPr lang="en-US" dirty="0" smtClean="0"/>
              <a:t> :</a:t>
            </a:r>
          </a:p>
          <a:p>
            <a:pPr marL="1257300" indent="-514350">
              <a:buAutoNum type="alphaLcPeriod"/>
            </a:pPr>
            <a:r>
              <a:rPr lang="en-US" dirty="0" err="1" smtClean="0"/>
              <a:t>Pemborong</a:t>
            </a:r>
            <a:r>
              <a:rPr lang="en-US" dirty="0" smtClean="0"/>
              <a:t>,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yang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curang</a:t>
            </a:r>
            <a:r>
              <a:rPr lang="en-US" dirty="0"/>
              <a:t> </a:t>
            </a:r>
            <a:r>
              <a:rPr lang="en-US" dirty="0" smtClean="0"/>
              <a:t>p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yang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orang, Negara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.</a:t>
            </a:r>
          </a:p>
          <a:p>
            <a:pPr marL="1257300" indent="-514350">
              <a:buAutoNum type="alphaLcPeriod"/>
            </a:pPr>
            <a:r>
              <a:rPr lang="en-US" dirty="0" err="1" smtClean="0"/>
              <a:t>Pengawas</a:t>
            </a:r>
            <a:r>
              <a:rPr lang="en-US" dirty="0" smtClean="0"/>
              <a:t> yang </a:t>
            </a:r>
            <a:r>
              <a:rPr lang="en-US" dirty="0" err="1" smtClean="0"/>
              <a:t>membiarkan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curang</a:t>
            </a:r>
            <a:r>
              <a:rPr lang="en-US" dirty="0" smtClean="0"/>
              <a:t>.</a:t>
            </a:r>
          </a:p>
          <a:p>
            <a:pPr marL="1257300" indent="-514350">
              <a:buAutoNum type="alphaLcPeriod"/>
            </a:pPr>
            <a:r>
              <a:rPr lang="en-US" dirty="0" err="1" smtClean="0"/>
              <a:t>Setiap</a:t>
            </a:r>
            <a:r>
              <a:rPr lang="en-US" dirty="0" smtClean="0"/>
              <a:t> orang yang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TNI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Polri</a:t>
            </a:r>
            <a:r>
              <a:rPr lang="en-US" dirty="0" smtClean="0"/>
              <a:t> yang </a:t>
            </a:r>
            <a:r>
              <a:rPr lang="en-US" dirty="0" err="1" smtClean="0"/>
              <a:t>melalukan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curang</a:t>
            </a:r>
            <a:r>
              <a:rPr lang="en-US" dirty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Negara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.</a:t>
            </a:r>
          </a:p>
          <a:p>
            <a:pPr marL="1257300" indent="-514350">
              <a:buAutoNum type="alphaLcPeriod"/>
            </a:pPr>
            <a:r>
              <a:rPr lang="en-US" dirty="0" err="1" smtClean="0"/>
              <a:t>Setiap</a:t>
            </a:r>
            <a:r>
              <a:rPr lang="en-US" dirty="0" smtClean="0"/>
              <a:t> orang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c.</a:t>
            </a:r>
          </a:p>
          <a:p>
            <a:pPr marL="1257300" indent="-514350">
              <a:buAutoNum type="alphaLcPeriod"/>
            </a:pPr>
            <a:endParaRPr lang="en-US" dirty="0" smtClean="0"/>
          </a:p>
          <a:p>
            <a:pPr marL="755650" indent="-457200"/>
            <a:r>
              <a:rPr lang="en-US" dirty="0" err="1" smtClean="0"/>
              <a:t>Pasal</a:t>
            </a:r>
            <a:r>
              <a:rPr lang="en-US" dirty="0" smtClean="0"/>
              <a:t> 7 </a:t>
            </a:r>
            <a:r>
              <a:rPr lang="en-US" dirty="0" err="1" smtClean="0"/>
              <a:t>ayat</a:t>
            </a:r>
            <a:r>
              <a:rPr lang="en-US" dirty="0" smtClean="0"/>
              <a:t> (2) : </a:t>
            </a:r>
            <a:r>
              <a:rPr lang="en-US" dirty="0" err="1" smtClean="0"/>
              <a:t>setiap</a:t>
            </a:r>
            <a:r>
              <a:rPr lang="en-US" dirty="0" smtClean="0"/>
              <a:t> orang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pennyerahan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di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huruf</a:t>
            </a:r>
            <a:r>
              <a:rPr lang="en-US" dirty="0" smtClean="0"/>
              <a:t>  a </a:t>
            </a:r>
            <a:r>
              <a:rPr lang="en-US" dirty="0" err="1" smtClean="0"/>
              <a:t>dan</a:t>
            </a:r>
            <a:r>
              <a:rPr lang="en-US" dirty="0" smtClean="0"/>
              <a:t> c</a:t>
            </a:r>
          </a:p>
          <a:p>
            <a:pPr marL="29845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1800" i="1" dirty="0" smtClean="0">
                <a:solidFill>
                  <a:srgbClr val="FFFF00"/>
                </a:solidFill>
                <a:latin typeface="Vivaldi" panose="03020602050506090804" pitchFamily="66" charset="0"/>
              </a:rPr>
              <a:t>Kejaksaan Negeri Kabupaten Madiun</a:t>
            </a:r>
            <a:endParaRPr lang="id-ID" sz="1800" i="1" dirty="0">
              <a:solidFill>
                <a:srgbClr val="FFFF00"/>
              </a:solidFill>
              <a:latin typeface="Vivaldi" panose="0302060205050609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95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Bentuk</a:t>
            </a:r>
            <a:r>
              <a:rPr lang="en-US" sz="4000" dirty="0" smtClean="0">
                <a:solidFill>
                  <a:schemeClr val="bg1"/>
                </a:solidFill>
              </a:rPr>
              <a:t> / </a:t>
            </a:r>
            <a:r>
              <a:rPr lang="en-US" sz="4000" dirty="0" err="1" smtClean="0">
                <a:solidFill>
                  <a:schemeClr val="bg1"/>
                </a:solidFill>
              </a:rPr>
              <a:t>Jenis</a:t>
            </a:r>
            <a:r>
              <a:rPr lang="en-US" sz="4000" dirty="0" smtClean="0">
                <a:solidFill>
                  <a:schemeClr val="bg1"/>
                </a:solidFill>
              </a:rPr>
              <a:t> TPK </a:t>
            </a:r>
            <a:r>
              <a:rPr lang="en-US" sz="4000" dirty="0" err="1" smtClean="0">
                <a:solidFill>
                  <a:schemeClr val="bg1"/>
                </a:solidFill>
              </a:rPr>
              <a:t>dalam</a:t>
            </a:r>
            <a:r>
              <a:rPr lang="en-US" sz="4000" dirty="0" smtClean="0">
                <a:solidFill>
                  <a:schemeClr val="bg1"/>
                </a:solidFill>
              </a:rPr>
              <a:t> UU No. 31 </a:t>
            </a:r>
            <a:r>
              <a:rPr lang="en-US" sz="4000" dirty="0" err="1" smtClean="0">
                <a:solidFill>
                  <a:schemeClr val="bg1"/>
                </a:solidFill>
              </a:rPr>
              <a:t>Tahun</a:t>
            </a:r>
            <a:r>
              <a:rPr lang="en-US" sz="4000" dirty="0" smtClean="0">
                <a:solidFill>
                  <a:schemeClr val="bg1"/>
                </a:solidFill>
              </a:rPr>
              <a:t> 1999 </a:t>
            </a:r>
            <a:r>
              <a:rPr lang="en-US" sz="4000" dirty="0" err="1" smtClean="0">
                <a:solidFill>
                  <a:schemeClr val="bg1"/>
                </a:solidFill>
              </a:rPr>
              <a:t>jo</a:t>
            </a:r>
            <a:r>
              <a:rPr lang="en-US" sz="4000" dirty="0" smtClean="0">
                <a:solidFill>
                  <a:schemeClr val="bg1"/>
                </a:solidFill>
              </a:rPr>
              <a:t> UU No.20 </a:t>
            </a:r>
            <a:r>
              <a:rPr lang="en-US" sz="4000" dirty="0" err="1" smtClean="0">
                <a:solidFill>
                  <a:schemeClr val="bg1"/>
                </a:solidFill>
              </a:rPr>
              <a:t>Tahun</a:t>
            </a:r>
            <a:r>
              <a:rPr lang="en-US" sz="4000" dirty="0" smtClean="0">
                <a:solidFill>
                  <a:schemeClr val="bg1"/>
                </a:solidFill>
              </a:rPr>
              <a:t> 2001.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Penggelapan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:</a:t>
            </a:r>
          </a:p>
          <a:p>
            <a:pPr marL="755650" indent="-457200"/>
            <a:r>
              <a:rPr lang="en-US" dirty="0" err="1" smtClean="0"/>
              <a:t>Pasal</a:t>
            </a:r>
            <a:r>
              <a:rPr lang="en-US" dirty="0" smtClean="0"/>
              <a:t> 8 :</a:t>
            </a:r>
          </a:p>
          <a:p>
            <a:pPr marL="742950" indent="0">
              <a:buNone/>
            </a:pPr>
            <a:r>
              <a:rPr lang="en-US" dirty="0" smtClean="0"/>
              <a:t>PNS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PNS yang </a:t>
            </a:r>
            <a:r>
              <a:rPr lang="en-US" dirty="0" err="1" smtClean="0"/>
              <a:t>ditugaskan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penggelapan</a:t>
            </a:r>
            <a:r>
              <a:rPr lang="en-US" dirty="0" smtClean="0"/>
              <a:t>.</a:t>
            </a:r>
          </a:p>
          <a:p>
            <a:pPr marL="742950" indent="0">
              <a:buNone/>
            </a:pPr>
            <a:endParaRPr lang="en-US" dirty="0" smtClean="0"/>
          </a:p>
          <a:p>
            <a:pPr marL="755650" indent="-457200"/>
            <a:r>
              <a:rPr lang="en-US" dirty="0" err="1" smtClean="0"/>
              <a:t>Pasal</a:t>
            </a:r>
            <a:r>
              <a:rPr lang="en-US" dirty="0" smtClean="0"/>
              <a:t> 9 : </a:t>
            </a:r>
          </a:p>
          <a:p>
            <a:pPr marL="742950" indent="0">
              <a:buNone/>
            </a:pPr>
            <a:r>
              <a:rPr lang="en-US" dirty="0" smtClean="0"/>
              <a:t>PNS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PNS yang </a:t>
            </a:r>
            <a:r>
              <a:rPr lang="en-US" dirty="0" err="1"/>
              <a:t>ditugaskan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memalsukan</a:t>
            </a:r>
            <a:r>
              <a:rPr lang="en-US" dirty="0"/>
              <a:t> </a:t>
            </a:r>
            <a:r>
              <a:rPr lang="en-US" dirty="0" err="1"/>
              <a:t>buku-buku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pemeriksaan</a:t>
            </a:r>
            <a:endParaRPr lang="en-US" dirty="0" smtClean="0"/>
          </a:p>
          <a:p>
            <a:pPr marL="742950" indent="0">
              <a:buNone/>
            </a:pPr>
            <a:endParaRPr lang="en-US" dirty="0" smtClean="0"/>
          </a:p>
          <a:p>
            <a:pPr marL="755650" indent="-457200"/>
            <a:r>
              <a:rPr lang="en-US" dirty="0" err="1" smtClean="0"/>
              <a:t>Pasal</a:t>
            </a:r>
            <a:r>
              <a:rPr lang="en-US" dirty="0" smtClean="0"/>
              <a:t> 10 </a:t>
            </a:r>
            <a:r>
              <a:rPr lang="en-US" dirty="0" err="1" smtClean="0"/>
              <a:t>huruf</a:t>
            </a:r>
            <a:r>
              <a:rPr lang="en-US" dirty="0" smtClean="0"/>
              <a:t> a, b, c :</a:t>
            </a:r>
          </a:p>
          <a:p>
            <a:pPr marL="742950" indent="0" algn="just">
              <a:buNone/>
            </a:pPr>
            <a:r>
              <a:rPr lang="en-US" dirty="0" smtClean="0"/>
              <a:t>PNS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PNS yang </a:t>
            </a:r>
            <a:r>
              <a:rPr lang="en-US" dirty="0" err="1"/>
              <a:t>ditugaskan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yang </a:t>
            </a:r>
            <a:r>
              <a:rPr lang="en-US" dirty="0" err="1" smtClean="0"/>
              <a:t>menggelapkan</a:t>
            </a:r>
            <a:r>
              <a:rPr lang="en-US" dirty="0" smtClean="0"/>
              <a:t>, </a:t>
            </a:r>
            <a:r>
              <a:rPr lang="en-US" dirty="0" err="1" smtClean="0"/>
              <a:t>menghancurkan</a:t>
            </a:r>
            <a:r>
              <a:rPr lang="en-US" dirty="0" smtClean="0"/>
              <a:t>, </a:t>
            </a:r>
            <a:r>
              <a:rPr lang="en-US" dirty="0" err="1" smtClean="0"/>
              <a:t>merusak</a:t>
            </a:r>
            <a:r>
              <a:rPr lang="en-US" dirty="0" smtClean="0"/>
              <a:t>, </a:t>
            </a:r>
            <a:r>
              <a:rPr lang="en-US" dirty="0" err="1" smtClean="0"/>
              <a:t>menghilangkan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bukti-bukti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akta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, </a:t>
            </a:r>
            <a:r>
              <a:rPr lang="en-US" dirty="0" err="1" smtClean="0"/>
              <a:t>daftar</a:t>
            </a:r>
            <a:endParaRPr lang="en-US" dirty="0" smtClean="0"/>
          </a:p>
          <a:p>
            <a:pPr marL="29845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1800" i="1" dirty="0" smtClean="0">
                <a:solidFill>
                  <a:srgbClr val="FFFF00"/>
                </a:solidFill>
                <a:latin typeface="Vivaldi" panose="03020602050506090804" pitchFamily="66" charset="0"/>
              </a:rPr>
              <a:t>Kejaksaan Negeri Kabupaten Madiun</a:t>
            </a:r>
            <a:endParaRPr lang="id-ID" sz="1800" i="1" dirty="0">
              <a:solidFill>
                <a:srgbClr val="FFFF00"/>
              </a:solidFill>
              <a:latin typeface="Vivaldi" panose="0302060205050609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032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Bentuk</a:t>
            </a:r>
            <a:r>
              <a:rPr lang="en-US" sz="4000" dirty="0" smtClean="0">
                <a:solidFill>
                  <a:schemeClr val="bg1"/>
                </a:solidFill>
              </a:rPr>
              <a:t> / </a:t>
            </a:r>
            <a:r>
              <a:rPr lang="en-US" sz="4000" dirty="0" err="1" smtClean="0">
                <a:solidFill>
                  <a:schemeClr val="bg1"/>
                </a:solidFill>
              </a:rPr>
              <a:t>Jenis</a:t>
            </a:r>
            <a:r>
              <a:rPr lang="en-US" sz="4000" dirty="0" smtClean="0">
                <a:solidFill>
                  <a:schemeClr val="bg1"/>
                </a:solidFill>
              </a:rPr>
              <a:t> TPK </a:t>
            </a:r>
            <a:r>
              <a:rPr lang="en-US" sz="4000" dirty="0" err="1" smtClean="0">
                <a:solidFill>
                  <a:schemeClr val="bg1"/>
                </a:solidFill>
              </a:rPr>
              <a:t>dalam</a:t>
            </a:r>
            <a:r>
              <a:rPr lang="en-US" sz="4000" dirty="0" smtClean="0">
                <a:solidFill>
                  <a:schemeClr val="bg1"/>
                </a:solidFill>
              </a:rPr>
              <a:t> UU No. 31 </a:t>
            </a:r>
            <a:r>
              <a:rPr lang="en-US" sz="4000" dirty="0" err="1" smtClean="0">
                <a:solidFill>
                  <a:schemeClr val="bg1"/>
                </a:solidFill>
              </a:rPr>
              <a:t>Tahun</a:t>
            </a:r>
            <a:r>
              <a:rPr lang="en-US" sz="4000" dirty="0" smtClean="0">
                <a:solidFill>
                  <a:schemeClr val="bg1"/>
                </a:solidFill>
              </a:rPr>
              <a:t> 1999 </a:t>
            </a:r>
            <a:r>
              <a:rPr lang="en-US" sz="4000" dirty="0" err="1" smtClean="0">
                <a:solidFill>
                  <a:schemeClr val="bg1"/>
                </a:solidFill>
              </a:rPr>
              <a:t>jo</a:t>
            </a:r>
            <a:r>
              <a:rPr lang="en-US" sz="4000" dirty="0" smtClean="0">
                <a:solidFill>
                  <a:schemeClr val="bg1"/>
                </a:solidFill>
              </a:rPr>
              <a:t> UU No.20 </a:t>
            </a:r>
            <a:r>
              <a:rPr lang="en-US" sz="4000" dirty="0" err="1" smtClean="0">
                <a:solidFill>
                  <a:schemeClr val="bg1"/>
                </a:solidFill>
              </a:rPr>
              <a:t>Tahun</a:t>
            </a:r>
            <a:r>
              <a:rPr lang="en-US" sz="4000" dirty="0" smtClean="0">
                <a:solidFill>
                  <a:schemeClr val="bg1"/>
                </a:solidFill>
              </a:rPr>
              <a:t> 2001.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Pemerasan</a:t>
            </a:r>
            <a:r>
              <a:rPr lang="en-US" dirty="0" smtClean="0"/>
              <a:t> :</a:t>
            </a:r>
          </a:p>
          <a:p>
            <a:pPr marL="755650" indent="-457200"/>
            <a:r>
              <a:rPr lang="en-US" dirty="0" err="1" smtClean="0"/>
              <a:t>Pasal</a:t>
            </a:r>
            <a:r>
              <a:rPr lang="en-US" dirty="0" smtClean="0"/>
              <a:t> 12 </a:t>
            </a:r>
            <a:r>
              <a:rPr lang="en-US" dirty="0" err="1" smtClean="0"/>
              <a:t>huruf</a:t>
            </a:r>
            <a:r>
              <a:rPr lang="en-US" dirty="0" smtClean="0"/>
              <a:t> :</a:t>
            </a:r>
          </a:p>
          <a:p>
            <a:pPr marL="1257300" indent="-514350">
              <a:buAutoNum type="alphaLcPeriod" startAt="5"/>
            </a:pPr>
            <a:r>
              <a:rPr lang="en-US" dirty="0" smtClean="0"/>
              <a:t>PN/ </a:t>
            </a:r>
            <a:r>
              <a:rPr lang="en-US" dirty="0" err="1" smtClean="0"/>
              <a:t>Penyelenggara</a:t>
            </a:r>
            <a:r>
              <a:rPr lang="en-US" dirty="0" smtClean="0"/>
              <a:t> Negara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/orang lain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orang lain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membayar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potongan</a:t>
            </a:r>
            <a:r>
              <a:rPr lang="en-US" dirty="0" smtClean="0"/>
              <a:t>.</a:t>
            </a:r>
          </a:p>
          <a:p>
            <a:pPr marL="1257300" indent="-514350">
              <a:buAutoNum type="alphaLcPeriod" startAt="6"/>
            </a:pPr>
            <a:r>
              <a:rPr lang="en-US" dirty="0" smtClean="0"/>
              <a:t>PN/</a:t>
            </a:r>
            <a:r>
              <a:rPr lang="en-US" dirty="0" err="1" smtClean="0"/>
              <a:t>Penyelenggara</a:t>
            </a:r>
            <a:r>
              <a:rPr lang="en-US" dirty="0" smtClean="0"/>
              <a:t> Negara yang  </a:t>
            </a:r>
            <a:r>
              <a:rPr lang="en-US" dirty="0" err="1" smtClean="0"/>
              <a:t>meminta</a:t>
            </a:r>
            <a:r>
              <a:rPr lang="en-US" dirty="0" smtClean="0"/>
              <a:t>, </a:t>
            </a:r>
            <a:r>
              <a:rPr lang="en-US" dirty="0" err="1" smtClean="0"/>
              <a:t>menerima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kepasa</a:t>
            </a:r>
            <a:r>
              <a:rPr lang="en-US" dirty="0" smtClean="0"/>
              <a:t> PN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seolah-olah</a:t>
            </a:r>
            <a:r>
              <a:rPr lang="en-US" dirty="0" smtClean="0"/>
              <a:t> PN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kepadanya</a:t>
            </a:r>
            <a:r>
              <a:rPr lang="en-US" dirty="0" smtClean="0"/>
              <a:t>.</a:t>
            </a:r>
          </a:p>
          <a:p>
            <a:pPr marL="1257300" indent="-514350">
              <a:buAutoNum type="alphaLcPeriod" startAt="6"/>
            </a:pPr>
            <a:r>
              <a:rPr lang="en-US" dirty="0" smtClean="0"/>
              <a:t>PN /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,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penyerahan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seolah-olah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,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;</a:t>
            </a:r>
            <a:endParaRPr lang="en-US" dirty="0" smtClean="0"/>
          </a:p>
          <a:p>
            <a:pPr marL="1257300" indent="-514350">
              <a:buAutoNum type="alphaLcPeriod" startAt="6"/>
            </a:pPr>
            <a:endParaRPr lang="en-US" dirty="0" smtClean="0"/>
          </a:p>
          <a:p>
            <a:pPr marL="755650" indent="-457200"/>
            <a:endParaRPr lang="en-US" dirty="0" smtClean="0"/>
          </a:p>
          <a:p>
            <a:pPr marL="29845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1800" i="1" dirty="0" smtClean="0">
                <a:solidFill>
                  <a:srgbClr val="FFFF00"/>
                </a:solidFill>
                <a:latin typeface="Vivaldi" panose="03020602050506090804" pitchFamily="66" charset="0"/>
              </a:rPr>
              <a:t>Kejaksaan Negeri Kabupaten Madiun</a:t>
            </a:r>
            <a:endParaRPr lang="id-ID" sz="1800" i="1" dirty="0">
              <a:solidFill>
                <a:srgbClr val="FFFF00"/>
              </a:solidFill>
              <a:latin typeface="Vivaldi" panose="0302060205050609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778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897</Words>
  <Application>Microsoft Office PowerPoint</Application>
  <PresentationFormat>On-screen Show (4:3)</PresentationFormat>
  <Paragraphs>140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Algerian</vt:lpstr>
      <vt:lpstr>Arial</vt:lpstr>
      <vt:lpstr>Arial Narrow</vt:lpstr>
      <vt:lpstr>Calibri</vt:lpstr>
      <vt:lpstr>Comic Sans MS</vt:lpstr>
      <vt:lpstr>Constantia</vt:lpstr>
      <vt:lpstr>Times New Roman</vt:lpstr>
      <vt:lpstr>Vivaldi</vt:lpstr>
      <vt:lpstr>Wingdings</vt:lpstr>
      <vt:lpstr>Wingdings 2</vt:lpstr>
      <vt:lpstr>Flow</vt:lpstr>
      <vt:lpstr>PENYAMPAIAN MATERI</vt:lpstr>
      <vt:lpstr>Tujuan Penyampaian Arahan:</vt:lpstr>
      <vt:lpstr>APA ITU KORUPSI ????</vt:lpstr>
      <vt:lpstr>  Pengertian secara tegas menurut UU No. 31 tahun 1999 jo UU No.20 Tahun 2001.</vt:lpstr>
      <vt:lpstr>Bentuk / Jenis TPK  UU No. 31/1999 jo. UU No. 20/2001 </vt:lpstr>
      <vt:lpstr>Bentuk / Jenis TPK dalam UU No. 31 Tahun 1999 jo UU No.20 Tahun 2001.</vt:lpstr>
      <vt:lpstr>Bentuk / Jenis TPK dalam UU No. 31 Tahun 1999 jo UU No.20 Tahun 2001.</vt:lpstr>
      <vt:lpstr>Bentuk / Jenis TPK dalam UU No. 31 Tahun 1999 jo UU No.20 Tahun 2001.</vt:lpstr>
      <vt:lpstr>Bentuk / Jenis TPK dalam UU No. 31 Tahun 1999 jo UU No.20 Tahun 2001.</vt:lpstr>
      <vt:lpstr>Bentuk / Jenis TPK dalam UU No. 31 Tahun 1999 jo UU No.20 Tahun 2001.</vt:lpstr>
      <vt:lpstr>Titik Rawan Korupsi (Umum)</vt:lpstr>
      <vt:lpstr>Titik Rawan Korupsi (Khusus)</vt:lpstr>
      <vt:lpstr>Aparat Negara yang berwenang mengusut TPK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PENYAMPAIAN MATERI  TINDAK PIDANA KORUPSI</dc:title>
  <dc:creator>Windows 7 Prof</dc:creator>
  <cp:lastModifiedBy>ASUS</cp:lastModifiedBy>
  <cp:revision>33</cp:revision>
  <dcterms:created xsi:type="dcterms:W3CDTF">2012-10-23T04:55:22Z</dcterms:created>
  <dcterms:modified xsi:type="dcterms:W3CDTF">2019-10-27T23:31:40Z</dcterms:modified>
</cp:coreProperties>
</file>